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4" r:id="rId3"/>
    <p:sldId id="263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2" d="100"/>
          <a:sy n="52" d="100"/>
        </p:scale>
        <p:origin x="3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B673F-3F58-4BF5-B858-8C6D442C6CAC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EFE04-ECB1-40E4-AF92-65B9F2855AEE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63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2394E-5CB5-496B-AE00-71E7F6B5B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C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43265F-7313-473D-A376-E06D529D2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C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283211-C4F3-4CC2-B6AC-2600EAC5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B8C-043B-4A52-BF5D-E98709D7E1F0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B6303-550D-4A87-862F-B307B86E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6E2D17-F3AE-4B80-89D5-5C196CEA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144C-1237-4E8F-BE66-F161EC452A2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97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7DD47-CC80-41BB-984A-0C118C9F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C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541345-D323-4969-ABE2-0ACE00FCC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E9781F-9351-4D59-8D8D-95220911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B8C-043B-4A52-BF5D-E98709D7E1F0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4BD873-DA98-4699-971B-08C26893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986EB3-8B80-4BC2-AA0B-A92900C8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144C-1237-4E8F-BE66-F161EC452A2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55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FDE08A-14BF-4A30-96B1-216575AB5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C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73D3E5-238A-4EDC-963A-827D69C1E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7541CD-6C31-409D-8794-C033723E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B8C-043B-4A52-BF5D-E98709D7E1F0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28C256-4552-4D05-843C-E978812F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C9ECB-2E38-4ED8-AF02-6DBB349B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144C-1237-4E8F-BE66-F161EC452A2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148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C5BB1-C54D-4851-BA04-88BD1C15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C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97B429-7A09-4DCF-B821-654D5D03E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6354A5-B174-4872-92AB-F0C1AF87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B8C-043B-4A52-BF5D-E98709D7E1F0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D5C939-8F5D-4DEE-B8E0-4DE8CB89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E2B89A-7FB5-49F5-A5BD-F4300E3A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144C-1237-4E8F-BE66-F161EC452A2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14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8AF70-C90F-4CAE-B401-C793EEB6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C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E7BD80-F71B-481C-8879-759770554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329871-7FBF-417C-B63B-55C87C62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B8C-043B-4A52-BF5D-E98709D7E1F0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D03A82-5D03-42DE-BF8C-97709E0F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46FDD0-1050-4092-A9C8-40817FC7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144C-1237-4E8F-BE66-F161EC452A2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13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A4AD9-7FAB-4F82-9D6D-8E0A3E07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C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222962-3177-4628-9DA5-6E4B89C91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59B31F-A092-4ED4-A763-D61769208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053C90-5580-4A9B-A82F-402E105E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B8C-043B-4A52-BF5D-E98709D7E1F0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5C736C-7F1D-47BD-91BA-873F4AF9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45ACF9-0A5F-4DC2-AB8D-AFC711B1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144C-1237-4E8F-BE66-F161EC452A2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21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A2F98-3478-4C49-96E6-FF80DC8E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C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094D09-92F9-4360-9877-599F48310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232F29-2B03-446E-A26F-A078CCB2F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B468BD-8833-49D8-8F4B-110A5000A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644275-6C4D-43C4-92E9-C6E782A23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150ADA-88D9-4419-9B49-A730F409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B8C-043B-4A52-BF5D-E98709D7E1F0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B6677D-846B-4E6A-9C5A-F8EF1282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B7D3E2-F017-4AAD-A623-584CB85D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144C-1237-4E8F-BE66-F161EC452A2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9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C282A-DD89-4B62-B9BE-61E3F091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C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361D7C-0E0D-4931-9B17-9E988A50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B8C-043B-4A52-BF5D-E98709D7E1F0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4702C-2313-4618-AE90-A40EF469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6D430C-0ADD-40D3-864B-08FCA730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144C-1237-4E8F-BE66-F161EC452A2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14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C420E1-E1BB-48D4-B3DC-B68042CB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B8C-043B-4A52-BF5D-E98709D7E1F0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0CAAE3-E2BE-4A38-A849-83535B35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E142B2-CA2E-403B-A039-F777674E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144C-1237-4E8F-BE66-F161EC452A2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60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17356-AE92-4784-B321-7C30BAF6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C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8C42B-2D51-45F4-83DD-00FD4502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CBEB9A-A437-4620-AEAC-80658639D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AC5B4B-93CD-4D46-AF17-75888C36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B8C-043B-4A52-BF5D-E98709D7E1F0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C9171C-1C41-4A31-A0BE-3A5C9A60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7AE8A8-DDCD-46F4-BB02-8619DB5F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144C-1237-4E8F-BE66-F161EC452A2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47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25F06-0AF6-4470-86B8-3B61D3C2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C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53D3BA-0145-4C5F-8D56-29DA377BA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438C87-4B1A-4B68-B757-AC0DBD090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6F7D1C-2EF6-4FB4-A1D7-4243C47F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B8C-043B-4A52-BF5D-E98709D7E1F0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53C5F6-D573-4F4D-8580-BF69A129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95C1B-F922-4322-8CC5-5D440603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8144C-1237-4E8F-BE66-F161EC452A2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534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89CFA9-CD3D-4C2B-95A8-0E627B43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C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B8F9A7-1763-46C0-9400-2E503F6D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35E34F-D1D1-4956-8040-FDB85D5C5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44B8C-043B-4A52-BF5D-E98709D7E1F0}" type="datetimeFigureOut">
              <a:rPr lang="en-CA" smtClean="0"/>
              <a:t>2019-07-22</a:t>
            </a:fld>
            <a:endParaRPr lang="en-C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D798F9-44A2-4D70-AA9B-E1F233676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5378-6A52-47DE-A048-A10A2C121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144C-1237-4E8F-BE66-F161EC452A2B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076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0.e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6.e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5" Type="http://schemas.openxmlformats.org/officeDocument/2006/relationships/image" Target="../media/image24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8 Rectángulo">
            <a:extLst>
              <a:ext uri="{FF2B5EF4-FFF2-40B4-BE49-F238E27FC236}">
                <a16:creationId xmlns:a16="http://schemas.microsoft.com/office/drawing/2014/main" id="{502B57FD-306A-4C55-A4CF-9BE005E67C6D}"/>
              </a:ext>
            </a:extLst>
          </p:cNvPr>
          <p:cNvSpPr/>
          <p:nvPr/>
        </p:nvSpPr>
        <p:spPr>
          <a:xfrm>
            <a:off x="125967" y="4495412"/>
            <a:ext cx="6741559" cy="224152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AR" sz="12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AR" sz="1200" dirty="0">
              <a:solidFill>
                <a:schemeClr val="tx1"/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25969" y="-14193"/>
            <a:ext cx="12013752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249" tIns="26124" rIns="52249" bIns="26124">
            <a:spAutoFit/>
          </a:bodyPr>
          <a:lstStyle>
            <a:lvl1pPr defTabSz="2508250" eaLnBrk="0" hangingPunct="0">
              <a:defRPr sz="9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8250" eaLnBrk="0" hangingPunct="0">
              <a:defRPr sz="9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8250" eaLnBrk="0" hangingPunct="0">
              <a:defRPr sz="9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8250" eaLnBrk="0" hangingPunct="0">
              <a:defRPr sz="9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8250" eaLnBrk="0" hangingPunct="0">
              <a:defRPr sz="9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825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825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825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825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 dirty="0">
                <a:solidFill>
                  <a:srgbClr val="FF0000"/>
                </a:solidFill>
              </a:rPr>
              <a:t> </a:t>
            </a:r>
            <a:endParaRPr lang="es-AR" sz="2400" dirty="0">
              <a:solidFill>
                <a:srgbClr val="FF0000"/>
              </a:solidFill>
            </a:endParaRP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Different HIV Transcriptional Profiles in Memory CD4</a:t>
            </a:r>
            <a:r>
              <a:rPr lang="en-US" sz="2400" b="1" baseline="30000" dirty="0">
                <a:solidFill>
                  <a:srgbClr val="002060"/>
                </a:solidFill>
              </a:rPr>
              <a:t>+</a:t>
            </a:r>
            <a:r>
              <a:rPr lang="en-US" sz="2400" b="1" dirty="0">
                <a:solidFill>
                  <a:srgbClr val="002060"/>
                </a:solidFill>
              </a:rPr>
              <a:t> T Cells Subsets during ART</a:t>
            </a:r>
            <a:endParaRPr lang="es-AR" sz="1200" dirty="0">
              <a:solidFill>
                <a:srgbClr val="00206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2996" y="1752096"/>
            <a:ext cx="12013752" cy="245115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HIV persists in phenotypically diverse CD4</a:t>
            </a:r>
            <a:r>
              <a:rPr lang="en-GB" baseline="30000" dirty="0">
                <a:solidFill>
                  <a:srgbClr val="002060"/>
                </a:solidFill>
              </a:rPr>
              <a:t>+</a:t>
            </a:r>
            <a:r>
              <a:rPr lang="en-GB" dirty="0">
                <a:solidFill>
                  <a:srgbClr val="002060"/>
                </a:solidFill>
              </a:rPr>
              <a:t> T cell populations. Central memory (T</a:t>
            </a:r>
            <a:r>
              <a:rPr lang="en-GB" baseline="-25000" dirty="0">
                <a:solidFill>
                  <a:srgbClr val="002060"/>
                </a:solidFill>
              </a:rPr>
              <a:t>CM</a:t>
            </a:r>
            <a:r>
              <a:rPr lang="en-GB" dirty="0">
                <a:solidFill>
                  <a:srgbClr val="002060"/>
                </a:solidFill>
              </a:rPr>
              <a:t>) transitional memory (T</a:t>
            </a:r>
            <a:r>
              <a:rPr lang="en-GB" baseline="-25000" dirty="0">
                <a:solidFill>
                  <a:srgbClr val="002060"/>
                </a:solidFill>
              </a:rPr>
              <a:t>TM</a:t>
            </a:r>
            <a:r>
              <a:rPr lang="en-GB" dirty="0">
                <a:solidFill>
                  <a:srgbClr val="002060"/>
                </a:solidFill>
              </a:rPr>
              <a:t>) and effector memory (T</a:t>
            </a:r>
            <a:r>
              <a:rPr lang="en-GB" baseline="-25000" dirty="0">
                <a:solidFill>
                  <a:srgbClr val="002060"/>
                </a:solidFill>
              </a:rPr>
              <a:t>EM</a:t>
            </a:r>
            <a:r>
              <a:rPr lang="en-GB" dirty="0">
                <a:solidFill>
                  <a:srgbClr val="002060"/>
                </a:solidFill>
              </a:rPr>
              <a:t>)  CD4</a:t>
            </a:r>
            <a:r>
              <a:rPr lang="en-GB" baseline="30000" dirty="0">
                <a:solidFill>
                  <a:srgbClr val="002060"/>
                </a:solidFill>
              </a:rPr>
              <a:t>+</a:t>
            </a:r>
            <a:r>
              <a:rPr lang="en-GB" dirty="0">
                <a:solidFill>
                  <a:srgbClr val="002060"/>
                </a:solidFill>
              </a:rPr>
              <a:t>T cells are the major cellular reservoirs for HIV. </a:t>
            </a:r>
            <a:r>
              <a:rPr lang="en-GB" sz="1400" i="1" dirty="0">
                <a:solidFill>
                  <a:srgbClr val="002060"/>
                </a:solidFill>
              </a:rPr>
              <a:t>(Chomont et al, 2009, </a:t>
            </a:r>
            <a:r>
              <a:rPr lang="en-GB" sz="1400" i="1" dirty="0" err="1">
                <a:solidFill>
                  <a:srgbClr val="002060"/>
                </a:solidFill>
              </a:rPr>
              <a:t>Buzon</a:t>
            </a:r>
            <a:r>
              <a:rPr lang="en-GB" sz="1400" i="1" dirty="0">
                <a:solidFill>
                  <a:srgbClr val="002060"/>
                </a:solidFill>
              </a:rPr>
              <a:t> et al, 2014; </a:t>
            </a:r>
            <a:r>
              <a:rPr lang="en-GB" sz="1400" i="1" dirty="0" err="1">
                <a:solidFill>
                  <a:srgbClr val="002060"/>
                </a:solidFill>
              </a:rPr>
              <a:t>Jaafoura</a:t>
            </a:r>
            <a:r>
              <a:rPr lang="en-GB" sz="1400" i="1" dirty="0">
                <a:solidFill>
                  <a:srgbClr val="002060"/>
                </a:solidFill>
              </a:rPr>
              <a:t> et al 2014; </a:t>
            </a:r>
            <a:r>
              <a:rPr lang="en-GB" sz="1400" i="1" dirty="0" err="1">
                <a:solidFill>
                  <a:srgbClr val="002060"/>
                </a:solidFill>
              </a:rPr>
              <a:t>Hiener</a:t>
            </a:r>
            <a:r>
              <a:rPr lang="en-GB" sz="1400" i="1" dirty="0">
                <a:solidFill>
                  <a:srgbClr val="002060"/>
                </a:solidFill>
              </a:rPr>
              <a:t> et al 2017)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sz="1400" i="1" dirty="0">
              <a:solidFill>
                <a:srgbClr val="002060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Blocks to elongation, distal transcription/polyadenylation and multiple splicing govern transcriptional latency in total CD4</a:t>
            </a:r>
            <a:r>
              <a:rPr lang="en-GB" baseline="30000" dirty="0">
                <a:solidFill>
                  <a:srgbClr val="002060"/>
                </a:solidFill>
              </a:rPr>
              <a:t>+</a:t>
            </a:r>
            <a:r>
              <a:rPr lang="en-GB" dirty="0">
                <a:solidFill>
                  <a:srgbClr val="002060"/>
                </a:solidFill>
              </a:rPr>
              <a:t> T cells </a:t>
            </a:r>
            <a:r>
              <a:rPr lang="en-GB" sz="1400" dirty="0">
                <a:solidFill>
                  <a:srgbClr val="002060"/>
                </a:solidFill>
              </a:rPr>
              <a:t>(</a:t>
            </a:r>
            <a:r>
              <a:rPr lang="en-GB" sz="1400" i="1" dirty="0">
                <a:solidFill>
                  <a:srgbClr val="002060"/>
                </a:solidFill>
              </a:rPr>
              <a:t>Yukl S</a:t>
            </a:r>
            <a:r>
              <a:rPr lang="en-GB" sz="1400" dirty="0">
                <a:solidFill>
                  <a:srgbClr val="002060"/>
                </a:solidFill>
              </a:rPr>
              <a:t>. </a:t>
            </a:r>
            <a:r>
              <a:rPr lang="en-GB" sz="1400" i="1" dirty="0">
                <a:solidFill>
                  <a:srgbClr val="002060"/>
                </a:solidFill>
              </a:rPr>
              <a:t>et al </a:t>
            </a:r>
            <a:r>
              <a:rPr lang="en-GB" sz="1400" dirty="0">
                <a:solidFill>
                  <a:srgbClr val="002060"/>
                </a:solidFill>
              </a:rPr>
              <a:t>2018).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hypothesized that different blocks contribute to transcriptional latency in distinct memory CD4</a:t>
            </a:r>
            <a:r>
              <a:rPr lang="en-GB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cell subsets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410046" y="1565033"/>
            <a:ext cx="2069431" cy="228859"/>
          </a:xfrm>
          <a:prstGeom prst="flowChartAlternateProcess">
            <a:avLst/>
          </a:prstGeom>
          <a:solidFill>
            <a:srgbClr val="002060"/>
          </a:solidFill>
          <a:ln w="101600"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6" name="9 Proceso alternativo">
            <a:extLst>
              <a:ext uri="{FF2B5EF4-FFF2-40B4-BE49-F238E27FC236}">
                <a16:creationId xmlns:a16="http://schemas.microsoft.com/office/drawing/2014/main" id="{B7C4534F-158F-466A-A975-319CC4FAF78A}"/>
              </a:ext>
            </a:extLst>
          </p:cNvPr>
          <p:cNvSpPr/>
          <p:nvPr/>
        </p:nvSpPr>
        <p:spPr>
          <a:xfrm>
            <a:off x="318605" y="4401333"/>
            <a:ext cx="1455332" cy="252953"/>
          </a:xfrm>
          <a:prstGeom prst="flowChartAlternateProcess">
            <a:avLst/>
          </a:prstGeom>
          <a:solidFill>
            <a:srgbClr val="002060"/>
          </a:solidFill>
          <a:ln w="10160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6C0A797-3B4B-4271-A089-530695E9B6D3}"/>
              </a:ext>
            </a:extLst>
          </p:cNvPr>
          <p:cNvSpPr txBox="1"/>
          <p:nvPr/>
        </p:nvSpPr>
        <p:spPr>
          <a:xfrm>
            <a:off x="82997" y="4668875"/>
            <a:ext cx="667023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Naïve, T</a:t>
            </a:r>
            <a:r>
              <a:rPr lang="en-CA" baseline="-25000" dirty="0">
                <a:solidFill>
                  <a:srgbClr val="002060"/>
                </a:solidFill>
              </a:rPr>
              <a:t>CM</a:t>
            </a:r>
            <a:r>
              <a:rPr lang="en-CA" dirty="0">
                <a:solidFill>
                  <a:srgbClr val="002060"/>
                </a:solidFill>
              </a:rPr>
              <a:t>, T</a:t>
            </a:r>
            <a:r>
              <a:rPr lang="en-CA" baseline="-25000" dirty="0">
                <a:solidFill>
                  <a:srgbClr val="002060"/>
                </a:solidFill>
              </a:rPr>
              <a:t>TM</a:t>
            </a:r>
            <a:r>
              <a:rPr lang="en-CA" dirty="0">
                <a:solidFill>
                  <a:srgbClr val="002060"/>
                </a:solidFill>
              </a:rPr>
              <a:t> and T</a:t>
            </a:r>
            <a:r>
              <a:rPr lang="en-CA" baseline="-25000" dirty="0">
                <a:solidFill>
                  <a:srgbClr val="002060"/>
                </a:solidFill>
              </a:rPr>
              <a:t>EM</a:t>
            </a:r>
            <a:r>
              <a:rPr lang="en-CA" dirty="0">
                <a:solidFill>
                  <a:srgbClr val="002060"/>
                </a:solidFill>
              </a:rPr>
              <a:t> </a:t>
            </a:r>
            <a:r>
              <a:rPr lang="en-CA" u="sng" dirty="0">
                <a:solidFill>
                  <a:srgbClr val="002060"/>
                </a:solidFill>
              </a:rPr>
              <a:t>from 12 HIV</a:t>
            </a:r>
            <a:r>
              <a:rPr lang="en-CA" u="sng" baseline="30000" dirty="0">
                <a:solidFill>
                  <a:srgbClr val="002060"/>
                </a:solidFill>
              </a:rPr>
              <a:t>+</a:t>
            </a:r>
            <a:r>
              <a:rPr lang="en-CA" u="sng" dirty="0">
                <a:solidFill>
                  <a:srgbClr val="002060"/>
                </a:solidFill>
              </a:rPr>
              <a:t> virally ART-suppressed </a:t>
            </a:r>
            <a:r>
              <a:rPr lang="en-CA" dirty="0">
                <a:solidFill>
                  <a:srgbClr val="002060"/>
                </a:solidFill>
              </a:rPr>
              <a:t>participants were sorted by flow cytometry based on their expression of CD45RA,CD45RO, CD27,CD127, CD95 and CCR7.</a:t>
            </a:r>
          </a:p>
          <a:p>
            <a:pPr algn="just"/>
            <a:endParaRPr lang="en-CA" dirty="0">
              <a:solidFill>
                <a:srgbClr val="002060"/>
              </a:solidFill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Sorted cells were used for the quantification of total HIV DNA by qPCR and 4 HIV RNA transcripts by RT-qPCR: LTR-R (initiation), Pol (elongation), Poly-A (completion) and Tat-Rev (splicing). </a:t>
            </a:r>
            <a:endParaRPr lang="en-CA" dirty="0"/>
          </a:p>
        </p:txBody>
      </p:sp>
      <p:pic>
        <p:nvPicPr>
          <p:cNvPr id="3074" name="Picture 2" descr="http://s3.amazonaws.com/greniers3/uploads/images/facebook-nocrop-02/cac040e105996239e7b82ed0217030a332b4a6c8large-24317.png">
            <a:extLst>
              <a:ext uri="{FF2B5EF4-FFF2-40B4-BE49-F238E27FC236}">
                <a16:creationId xmlns:a16="http://schemas.microsoft.com/office/drawing/2014/main" id="{586B77BF-3E60-4FFA-99C9-C89AE2FA5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33200" r="-704" b="32056"/>
          <a:stretch/>
        </p:blipFill>
        <p:spPr bwMode="auto">
          <a:xfrm>
            <a:off x="11026" y="737821"/>
            <a:ext cx="1928935" cy="67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UdeM-officiel-RVB.png" descr="UdeM-officiel-RVB.png">
            <a:extLst>
              <a:ext uri="{FF2B5EF4-FFF2-40B4-BE49-F238E27FC236}">
                <a16:creationId xmlns:a16="http://schemas.microsoft.com/office/drawing/2014/main" id="{E8A2471E-8FA5-4CEF-868D-48D551EBC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108" y="459996"/>
            <a:ext cx="1998643" cy="94245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8F56DB1-3CEE-C042-B17F-013679B67A7C}"/>
              </a:ext>
            </a:extLst>
          </p:cNvPr>
          <p:cNvSpPr txBox="1"/>
          <p:nvPr/>
        </p:nvSpPr>
        <p:spPr>
          <a:xfrm>
            <a:off x="1622966" y="625071"/>
            <a:ext cx="8326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Julia Ruiz</a:t>
            </a:r>
            <a:r>
              <a:rPr lang="es-A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Johann Plantin,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Amélie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Pagliuzza</a:t>
            </a:r>
            <a:r>
              <a:rPr lang="es-A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Marta Massanella, </a:t>
            </a:r>
          </a:p>
          <a:p>
            <a:pPr algn="ctr"/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Rémi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Fromentin</a:t>
            </a:r>
            <a:r>
              <a:rPr lang="es-A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Jean-Pierre Routy</a:t>
            </a:r>
            <a:r>
              <a:rPr lang="es-A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Nicolas Chomont</a:t>
            </a:r>
            <a:endParaRPr lang="en-CA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30137C5D-F1B1-4590-9B43-8D5F39EA6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/>
          <a:stretch/>
        </p:blipFill>
        <p:spPr bwMode="auto">
          <a:xfrm>
            <a:off x="643124" y="33043655"/>
            <a:ext cx="9762027" cy="466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C3AECAEA-FA86-4CB4-91CA-2EBFF023FF28}"/>
              </a:ext>
            </a:extLst>
          </p:cNvPr>
          <p:cNvGrpSpPr/>
          <p:nvPr/>
        </p:nvGrpSpPr>
        <p:grpSpPr>
          <a:xfrm>
            <a:off x="6962777" y="4620921"/>
            <a:ext cx="5229225" cy="2237081"/>
            <a:chOff x="6910496" y="4544554"/>
            <a:chExt cx="5229225" cy="2237081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344DB66-F0E1-4B66-AB20-42F1E99A7FFC}"/>
                </a:ext>
              </a:extLst>
            </p:cNvPr>
            <p:cNvGrpSpPr/>
            <p:nvPr/>
          </p:nvGrpSpPr>
          <p:grpSpPr>
            <a:xfrm>
              <a:off x="6910496" y="4544554"/>
              <a:ext cx="5229225" cy="2237081"/>
              <a:chOff x="6910496" y="4547348"/>
              <a:chExt cx="5229225" cy="2237081"/>
            </a:xfrm>
          </p:grpSpPr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508C5E5C-E188-4CC6-A3DD-D6DBC8DFB6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29401"/>
              <a:stretch/>
            </p:blipFill>
            <p:spPr>
              <a:xfrm>
                <a:off x="6910496" y="4547348"/>
                <a:ext cx="5229225" cy="2220855"/>
              </a:xfrm>
              <a:prstGeom prst="rect">
                <a:avLst/>
              </a:prstGeom>
            </p:spPr>
          </p:pic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2B1DBB6C-0998-420A-9C36-DF7A95A1D090}"/>
                  </a:ext>
                </a:extLst>
              </p:cNvPr>
              <p:cNvSpPr/>
              <p:nvPr/>
            </p:nvSpPr>
            <p:spPr>
              <a:xfrm>
                <a:off x="8280175" y="6208379"/>
                <a:ext cx="927172" cy="4243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9F52704D-9438-477F-8CB6-4A93599E5052}"/>
                  </a:ext>
                </a:extLst>
              </p:cNvPr>
              <p:cNvSpPr/>
              <p:nvPr/>
            </p:nvSpPr>
            <p:spPr>
              <a:xfrm>
                <a:off x="7759133" y="6070778"/>
                <a:ext cx="1330003" cy="6974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980B244D-ECEB-47F6-B273-21F9AC964962}"/>
                  </a:ext>
                </a:extLst>
              </p:cNvPr>
              <p:cNvSpPr/>
              <p:nvPr/>
            </p:nvSpPr>
            <p:spPr>
              <a:xfrm>
                <a:off x="9731325" y="6360034"/>
                <a:ext cx="1899843" cy="4243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08CBDF2-BE47-4EE8-9D13-58583A115CEA}"/>
                </a:ext>
              </a:extLst>
            </p:cNvPr>
            <p:cNvSpPr/>
            <p:nvPr/>
          </p:nvSpPr>
          <p:spPr>
            <a:xfrm>
              <a:off x="8373434" y="5701986"/>
              <a:ext cx="740653" cy="368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9BC126F-BF87-49D3-8781-2BE30C1F7BE9}"/>
                </a:ext>
              </a:extLst>
            </p:cNvPr>
            <p:cNvSpPr/>
            <p:nvPr/>
          </p:nvSpPr>
          <p:spPr>
            <a:xfrm>
              <a:off x="9799848" y="5963382"/>
              <a:ext cx="1465560" cy="368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5C291A22-DAA9-440B-A844-4C9199BD78E6}"/>
              </a:ext>
            </a:extLst>
          </p:cNvPr>
          <p:cNvSpPr txBox="1"/>
          <p:nvPr/>
        </p:nvSpPr>
        <p:spPr>
          <a:xfrm>
            <a:off x="9347445" y="6324242"/>
            <a:ext cx="2976896" cy="57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i="1" dirty="0"/>
              <a:t>Modified from Bullen et al., 2014 Nat. Med.; Kaiser et al., 2017 J. Virol. Methods; Lenasi et al., 2008 Cell Host Microbe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124D109-3124-40F3-831D-91BFF73DC95E}"/>
              </a:ext>
            </a:extLst>
          </p:cNvPr>
          <p:cNvSpPr/>
          <p:nvPr/>
        </p:nvSpPr>
        <p:spPr>
          <a:xfrm>
            <a:off x="7068660" y="6200645"/>
            <a:ext cx="740653" cy="36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  <p:bldP spid="8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AC9597D-F93A-4AA2-8C61-C81512065A6B}"/>
              </a:ext>
            </a:extLst>
          </p:cNvPr>
          <p:cNvSpPr/>
          <p:nvPr/>
        </p:nvSpPr>
        <p:spPr>
          <a:xfrm>
            <a:off x="0" y="2"/>
            <a:ext cx="12192000" cy="470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Transcriptional Profile 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Naïve, T</a:t>
            </a:r>
            <a:r>
              <a:rPr lang="en-CA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CA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</a:t>
            </a:r>
            <a:r>
              <a:rPr lang="en-CA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CD4</a:t>
            </a:r>
            <a:r>
              <a:rPr lang="en-CA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cells from virally supressed individuals </a:t>
            </a:r>
            <a:r>
              <a:rPr lang="en-CA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vivo</a:t>
            </a:r>
            <a:endParaRPr lang="en-C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F5A75C-BA11-45A0-BF3F-AF7742255E63}"/>
              </a:ext>
            </a:extLst>
          </p:cNvPr>
          <p:cNvSpPr txBox="1"/>
          <p:nvPr/>
        </p:nvSpPr>
        <p:spPr>
          <a:xfrm>
            <a:off x="355935" y="467350"/>
            <a:ext cx="294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LTR-R </a:t>
            </a:r>
          </a:p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(Initiation)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60ED9E-44C6-477C-8779-F4525A14E927}"/>
              </a:ext>
            </a:extLst>
          </p:cNvPr>
          <p:cNvSpPr txBox="1"/>
          <p:nvPr/>
        </p:nvSpPr>
        <p:spPr>
          <a:xfrm>
            <a:off x="3569996" y="518413"/>
            <a:ext cx="294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800" dirty="0"/>
              <a:t>Pol </a:t>
            </a:r>
          </a:p>
          <a:p>
            <a:r>
              <a:rPr lang="en-CA" sz="1800" dirty="0"/>
              <a:t>(Elongation)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FC281B-8E68-4235-A861-E6C20FE9F9F0}"/>
              </a:ext>
            </a:extLst>
          </p:cNvPr>
          <p:cNvSpPr/>
          <p:nvPr/>
        </p:nvSpPr>
        <p:spPr>
          <a:xfrm>
            <a:off x="496456" y="3682185"/>
            <a:ext cx="83406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LTR-R, elongated and polyadenylated transcripts </a:t>
            </a:r>
            <a:r>
              <a:rPr lang="en-CA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spontaneously produced in </a:t>
            </a:r>
            <a:r>
              <a:rPr lang="en-CA" sz="1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CD4</a:t>
            </a:r>
            <a:r>
              <a:rPr lang="en-CA" sz="1400" i="1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CA" sz="1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cell subsets</a:t>
            </a:r>
            <a:r>
              <a:rPr lang="en-CA" sz="1400" i="1" u="sng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CA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subsets cells display an increased capacity to initiate HIV transcription compared to Naïve cells.</a:t>
            </a:r>
          </a:p>
          <a:p>
            <a:pPr algn="ctr"/>
            <a:endParaRPr lang="en-CA" sz="1400" b="1" i="1" u="sng" dirty="0">
              <a:solidFill>
                <a:srgbClr val="00206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9011F72-603A-4FF6-8D1C-C4DB604AF710}"/>
              </a:ext>
            </a:extLst>
          </p:cNvPr>
          <p:cNvSpPr txBox="1"/>
          <p:nvPr/>
        </p:nvSpPr>
        <p:spPr>
          <a:xfrm>
            <a:off x="6280388" y="472745"/>
            <a:ext cx="2944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 </a:t>
            </a:r>
            <a:r>
              <a:rPr lang="en-CA" sz="1800" dirty="0"/>
              <a:t>Poly-A </a:t>
            </a:r>
          </a:p>
          <a:p>
            <a:r>
              <a:rPr lang="en-CA" sz="1800" dirty="0"/>
              <a:t> (Completion)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4B9DD0F-83F0-42CD-AD4B-C7A8B83F7697}"/>
              </a:ext>
            </a:extLst>
          </p:cNvPr>
          <p:cNvSpPr txBox="1"/>
          <p:nvPr/>
        </p:nvSpPr>
        <p:spPr>
          <a:xfrm>
            <a:off x="9584315" y="401394"/>
            <a:ext cx="294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Tat-Rev </a:t>
            </a:r>
          </a:p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(Multiply Spliced)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FF658BE-FE23-4E08-9CDE-16ACD2704BAC}"/>
              </a:ext>
            </a:extLst>
          </p:cNvPr>
          <p:cNvSpPr/>
          <p:nvPr/>
        </p:nvSpPr>
        <p:spPr>
          <a:xfrm>
            <a:off x="9715479" y="3670623"/>
            <a:ext cx="2196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Tat-Rev transcripts are rarely detected. 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CE2DDE42-AD02-463A-AC27-5367599D2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676" y="4907063"/>
            <a:ext cx="2880000" cy="2071475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7F5C0332-058E-40D1-9DF2-7EA6470DF7A5}"/>
              </a:ext>
            </a:extLst>
          </p:cNvPr>
          <p:cNvSpPr/>
          <p:nvPr/>
        </p:nvSpPr>
        <p:spPr>
          <a:xfrm>
            <a:off x="9618585" y="5187920"/>
            <a:ext cx="1900161" cy="1169551"/>
          </a:xfrm>
          <a:prstGeom prst="rect">
            <a:avLst/>
          </a:prstGeom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CA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Elongation and completion of HIV transcription are </a:t>
            </a:r>
            <a:r>
              <a:rPr lang="en-CA" sz="1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efficient </a:t>
            </a:r>
            <a:r>
              <a:rPr lang="en-CA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CA" sz="1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differentiated subsets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77B1988-98CD-4327-9CC0-A014E8466143}"/>
              </a:ext>
            </a:extLst>
          </p:cNvPr>
          <p:cNvSpPr/>
          <p:nvPr/>
        </p:nvSpPr>
        <p:spPr>
          <a:xfrm>
            <a:off x="284675" y="4916721"/>
            <a:ext cx="2995191" cy="1368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 in HIV Transcription 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CD4</a:t>
            </a:r>
            <a:r>
              <a:rPr lang="en-CA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cell subsets from HIV infected individuals on ART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17D0AA-7A45-45F4-B9A8-44DE8137A01D}"/>
              </a:ext>
            </a:extLst>
          </p:cNvPr>
          <p:cNvSpPr txBox="1"/>
          <p:nvPr/>
        </p:nvSpPr>
        <p:spPr>
          <a:xfrm>
            <a:off x="4160493" y="4278213"/>
            <a:ext cx="2944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 </a:t>
            </a:r>
            <a:r>
              <a:rPr lang="en-CA" sz="1800" dirty="0"/>
              <a:t> </a:t>
            </a:r>
          </a:p>
          <a:p>
            <a:r>
              <a:rPr lang="en-CA" sz="1800" dirty="0"/>
              <a:t> Pol/LTR-R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408DE80-4716-40CD-9D33-4C92FB2A32E3}"/>
              </a:ext>
            </a:extLst>
          </p:cNvPr>
          <p:cNvSpPr txBox="1"/>
          <p:nvPr/>
        </p:nvSpPr>
        <p:spPr>
          <a:xfrm>
            <a:off x="6784267" y="4275076"/>
            <a:ext cx="2944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 </a:t>
            </a:r>
            <a:r>
              <a:rPr lang="en-CA" sz="1800" dirty="0"/>
              <a:t> </a:t>
            </a:r>
          </a:p>
          <a:p>
            <a:r>
              <a:rPr lang="en-CA" sz="1800" dirty="0"/>
              <a:t> Poly-A/LTR-R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0DD415-3B4D-4451-97AB-F94A43F25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085" y="5106455"/>
            <a:ext cx="2880000" cy="18577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D188B8A-72AB-4725-9334-AA649FBFA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0459"/>
            <a:ext cx="3600000" cy="32617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A08F08-BBDA-470A-A8C4-116848662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479" y="497207"/>
            <a:ext cx="3600000" cy="33512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6172638-E04B-4E05-90EE-0FE637830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925" y="745236"/>
            <a:ext cx="3654388" cy="324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438BF2-44C4-4B8A-B3C9-7EC7BB8F5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6691" y="593711"/>
            <a:ext cx="375700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5" grpId="0"/>
      <p:bldP spid="21" grpId="0"/>
      <p:bldP spid="22" grpId="0"/>
      <p:bldP spid="17" grpId="0"/>
      <p:bldP spid="40" grpId="0" animBg="1"/>
      <p:bldP spid="41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851D95C6-D0B7-427F-BF1E-78A0C013BFB1}"/>
              </a:ext>
            </a:extLst>
          </p:cNvPr>
          <p:cNvSpPr/>
          <p:nvPr/>
        </p:nvSpPr>
        <p:spPr>
          <a:xfrm>
            <a:off x="1" y="2698"/>
            <a:ext cx="12192000" cy="5909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Stimulated/ Ex Vivo </a:t>
            </a:r>
            <a:r>
              <a:rPr lang="en-C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ratios for each transcript 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</a:rPr>
              <a:t>       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881716E-B8DD-4DA4-8ED1-5D3FECDF166F}"/>
              </a:ext>
            </a:extLst>
          </p:cNvPr>
          <p:cNvSpPr txBox="1"/>
          <p:nvPr/>
        </p:nvSpPr>
        <p:spPr>
          <a:xfrm>
            <a:off x="6965825" y="593648"/>
            <a:ext cx="1836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Poly-A (Completion</a:t>
            </a:r>
            <a:r>
              <a:rPr lang="en-CA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D18066B-7B43-46E6-AB28-5664429B9DB4}"/>
              </a:ext>
            </a:extLst>
          </p:cNvPr>
          <p:cNvSpPr txBox="1"/>
          <p:nvPr/>
        </p:nvSpPr>
        <p:spPr>
          <a:xfrm>
            <a:off x="391991" y="635282"/>
            <a:ext cx="294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LTR-R</a:t>
            </a:r>
          </a:p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(Initiation)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CB71799-5F38-4DD0-80BD-E8CD7B2C2BA3}"/>
              </a:ext>
            </a:extLst>
          </p:cNvPr>
          <p:cNvSpPr txBox="1"/>
          <p:nvPr/>
        </p:nvSpPr>
        <p:spPr>
          <a:xfrm>
            <a:off x="3506484" y="593323"/>
            <a:ext cx="294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 </a:t>
            </a:r>
          </a:p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(Elongation)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663E7535-C62B-4464-A84E-16E7479F91F2}"/>
              </a:ext>
            </a:extLst>
          </p:cNvPr>
          <p:cNvSpPr txBox="1">
            <a:spLocks/>
          </p:cNvSpPr>
          <p:nvPr/>
        </p:nvSpPr>
        <p:spPr>
          <a:xfrm>
            <a:off x="9050515" y="584921"/>
            <a:ext cx="2892928" cy="3105455"/>
          </a:xfrm>
          <a:prstGeom prst="rect">
            <a:avLst/>
          </a:prstGeom>
          <a:ln w="28575">
            <a:noFill/>
            <a:prstDash val="sysDash"/>
          </a:ln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44" indent="-285744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5600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is an increase in the production of LTR-R, Pol and Poly-A transcripts in all subsets.</a:t>
            </a:r>
          </a:p>
          <a:p>
            <a:pPr marL="285744" indent="-285744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CA" sz="5600" i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44" indent="-285744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5600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increment was modest for LTR-R and more pronounce in the </a:t>
            </a:r>
            <a:r>
              <a:rPr lang="en-CA" sz="5600" i="1" u="sng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 and Poly-A transcripts  and particularly the more differentiated subsets.</a:t>
            </a:r>
          </a:p>
          <a:p>
            <a:pPr algn="just">
              <a:lnSpc>
                <a:spcPct val="100000"/>
              </a:lnSpc>
            </a:pPr>
            <a:endParaRPr lang="en-CA" sz="1800" i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44" indent="-285744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i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6 Rectángulo">
            <a:extLst>
              <a:ext uri="{FF2B5EF4-FFF2-40B4-BE49-F238E27FC236}">
                <a16:creationId xmlns:a16="http://schemas.microsoft.com/office/drawing/2014/main" id="{9215848C-B9EC-484A-B5FF-BBF4CD0343A1}"/>
              </a:ext>
            </a:extLst>
          </p:cNvPr>
          <p:cNvSpPr/>
          <p:nvPr/>
        </p:nvSpPr>
        <p:spPr>
          <a:xfrm>
            <a:off x="339778" y="3958209"/>
            <a:ext cx="11512447" cy="2570651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36" name="7 Proceso alternativo">
            <a:extLst>
              <a:ext uri="{FF2B5EF4-FFF2-40B4-BE49-F238E27FC236}">
                <a16:creationId xmlns:a16="http://schemas.microsoft.com/office/drawing/2014/main" id="{BBDDCEBA-AE11-45FB-AD57-4387D9169169}"/>
              </a:ext>
            </a:extLst>
          </p:cNvPr>
          <p:cNvSpPr/>
          <p:nvPr/>
        </p:nvSpPr>
        <p:spPr>
          <a:xfrm>
            <a:off x="523730" y="3877510"/>
            <a:ext cx="2151111" cy="257471"/>
          </a:xfrm>
          <a:prstGeom prst="flowChartAlternateProcess">
            <a:avLst/>
          </a:prstGeom>
          <a:solidFill>
            <a:srgbClr val="002060"/>
          </a:solidFill>
          <a:ln w="101600"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EAEF65E-91FB-4A0E-A185-791384D517A7}"/>
              </a:ext>
            </a:extLst>
          </p:cNvPr>
          <p:cNvSpPr txBox="1"/>
          <p:nvPr/>
        </p:nvSpPr>
        <p:spPr>
          <a:xfrm>
            <a:off x="339778" y="3895460"/>
            <a:ext cx="1151244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CA" sz="1400" b="1" dirty="0"/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CA" sz="1400" b="1" dirty="0"/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transcripts (LTR-R, Pol and Poly-A) are spontaneously produced in Naïve, T</a:t>
            </a:r>
            <a:r>
              <a:rPr lang="en-CA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CA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CA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CA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</a:t>
            </a:r>
            <a:r>
              <a:rPr lang="en-CA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CA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from virally suppressed individuals, while Tat- Rev transcripts are rare.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subsets cells display an increased capacity to initiate HIV transcription compared to Naïve cells.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Elongation and completion of HIV transcription are less efficient in the more differentiated subsets.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Stimulation dramatically increased the levels of Pol and Poly-A, particularly in T</a:t>
            </a:r>
            <a:r>
              <a:rPr lang="en-CA" sz="1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EM.</a:t>
            </a:r>
            <a:r>
              <a:rPr lang="en-CA" sz="1400" b="1" i="1" dirty="0">
                <a:solidFill>
                  <a:srgbClr val="002060"/>
                </a:solidFill>
              </a:rPr>
              <a:t> </a:t>
            </a:r>
            <a:r>
              <a:rPr lang="en-CA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</a:p>
          <a:p>
            <a:pPr algn="just"/>
            <a:endParaRPr lang="en-CA" sz="1400" b="1" i="1" dirty="0"/>
          </a:p>
          <a:p>
            <a:pPr algn="ctr"/>
            <a:r>
              <a:rPr lang="en-CA" b="1" i="1" dirty="0"/>
              <a:t>Our results reveal differences in the blocks of HIV transcription between different CD4</a:t>
            </a:r>
            <a:r>
              <a:rPr lang="en-CA" b="1" i="1" baseline="30000" dirty="0"/>
              <a:t>+</a:t>
            </a:r>
            <a:r>
              <a:rPr lang="en-CA" b="1" i="1" dirty="0"/>
              <a:t> T cells subsets. </a:t>
            </a:r>
            <a:endParaRPr lang="en-CA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CA" sz="1400" i="1" dirty="0"/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CA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175E514-9C5F-4602-9B4D-6276255D6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419145"/>
              </p:ext>
            </p:extLst>
          </p:nvPr>
        </p:nvGraphicFramePr>
        <p:xfrm>
          <a:off x="55112" y="1076403"/>
          <a:ext cx="3490913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Prism 6" r:id="rId3" imgW="3491156" imgH="2552412" progId="Prism6.Document">
                  <p:embed/>
                </p:oleObj>
              </mc:Choice>
              <mc:Fallback>
                <p:oleObj name="Prism 6" r:id="rId3" imgW="3491156" imgH="2552412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12" y="1076403"/>
                        <a:ext cx="3490913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56B5A99-D46B-4592-AD73-7F34CBFD4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353" y="1076403"/>
            <a:ext cx="3570529" cy="2570651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EBD3CE2-6F22-446B-ADB0-7AAA90F7E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329264"/>
              </p:ext>
            </p:extLst>
          </p:nvPr>
        </p:nvGraphicFramePr>
        <p:xfrm>
          <a:off x="6096001" y="1069207"/>
          <a:ext cx="3365500" cy="2546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Prism 6" r:id="rId6" imgW="3366189" imgH="2546289" progId="Prism6.Document">
                  <p:embed/>
                </p:oleObj>
              </mc:Choice>
              <mc:Fallback>
                <p:oleObj name="Prism 6" r:id="rId6" imgW="3366189" imgH="2546289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1" y="1069207"/>
                        <a:ext cx="3365500" cy="2546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9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4" grpId="0" animBg="1"/>
      <p:bldP spid="33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040C13-99AC-453F-8A9D-48D537399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12" y="247528"/>
            <a:ext cx="4013387" cy="324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5C1AD78-8F48-421A-B0DD-3F6AA4FEB2A3}"/>
              </a:ext>
            </a:extLst>
          </p:cNvPr>
          <p:cNvSpPr txBox="1"/>
          <p:nvPr/>
        </p:nvSpPr>
        <p:spPr>
          <a:xfrm>
            <a:off x="1471503" y="2"/>
            <a:ext cx="294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LTR-R </a:t>
            </a:r>
          </a:p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(Initiation)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513D6E-BF5D-4647-AA3A-579E97AB8AF0}"/>
              </a:ext>
            </a:extLst>
          </p:cNvPr>
          <p:cNvSpPr txBox="1"/>
          <p:nvPr/>
        </p:nvSpPr>
        <p:spPr>
          <a:xfrm>
            <a:off x="5727883" y="6253"/>
            <a:ext cx="294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1800" dirty="0"/>
              <a:t>Pol </a:t>
            </a:r>
          </a:p>
          <a:p>
            <a:r>
              <a:rPr lang="en-CA" sz="1800" dirty="0"/>
              <a:t>(Elongation)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58CF911-8097-49D4-8761-BBAA3D3A1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652927"/>
              </p:ext>
            </p:extLst>
          </p:nvPr>
        </p:nvGraphicFramePr>
        <p:xfrm>
          <a:off x="4868035" y="561251"/>
          <a:ext cx="3960000" cy="2612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Prism 6" r:id="rId4" imgW="3970136" imgH="2619400" progId="Prism6.Document">
                  <p:embed/>
                </p:oleObj>
              </mc:Choice>
              <mc:Fallback>
                <p:oleObj name="Prism 6" r:id="rId4" imgW="3970136" imgH="2619400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8035" y="561251"/>
                        <a:ext cx="3960000" cy="2612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234EF45-B157-44BD-8F42-FED2102AF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68" y="3448658"/>
            <a:ext cx="3960000" cy="350781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BDC5E05-80B6-4854-A7E2-B37D1868AF5F}"/>
              </a:ext>
            </a:extLst>
          </p:cNvPr>
          <p:cNvSpPr txBox="1"/>
          <p:nvPr/>
        </p:nvSpPr>
        <p:spPr>
          <a:xfrm>
            <a:off x="1443339" y="3487529"/>
            <a:ext cx="29443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 </a:t>
            </a:r>
            <a:r>
              <a:rPr lang="en-CA" sz="1800" dirty="0"/>
              <a:t>Poly-A </a:t>
            </a:r>
          </a:p>
          <a:p>
            <a:r>
              <a:rPr lang="en-CA" sz="1800" dirty="0"/>
              <a:t> (Completion)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CD87D77-3E9E-4FE7-8DBC-E908D1316ED7}"/>
              </a:ext>
            </a:extLst>
          </p:cNvPr>
          <p:cNvSpPr txBox="1"/>
          <p:nvPr/>
        </p:nvSpPr>
        <p:spPr>
          <a:xfrm>
            <a:off x="5883667" y="3295223"/>
            <a:ext cx="294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Tat-Rev </a:t>
            </a:r>
          </a:p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(Multiply Spliced)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0369E1C-2F48-40C2-ABD4-D02807AED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407" y="3403047"/>
            <a:ext cx="3960000" cy="355342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445CAD-CF0F-4310-A4A7-37FFF97438A5}"/>
              </a:ext>
            </a:extLst>
          </p:cNvPr>
          <p:cNvSpPr/>
          <p:nvPr/>
        </p:nvSpPr>
        <p:spPr>
          <a:xfrm>
            <a:off x="8402067" y="646332"/>
            <a:ext cx="31300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LTR-R, elongated and polyadenylated  and </a:t>
            </a:r>
            <a:r>
              <a:rPr lang="en-GB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spliced transcripts  </a:t>
            </a:r>
            <a:r>
              <a:rPr lang="en-GB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produced in </a:t>
            </a:r>
            <a:r>
              <a:rPr lang="en-CA" sz="1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CD4</a:t>
            </a:r>
            <a:r>
              <a:rPr lang="en-CA" sz="1400" i="1" u="sng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CA" sz="1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cell subsets</a:t>
            </a:r>
            <a:r>
              <a:rPr lang="en-CA" sz="1400" i="1" u="sng" dirty="0">
                <a:solidFill>
                  <a:srgbClr val="002060"/>
                </a:solidFill>
              </a:rPr>
              <a:t> after stimulation.</a:t>
            </a:r>
          </a:p>
          <a:p>
            <a:pPr>
              <a:lnSpc>
                <a:spcPct val="150000"/>
              </a:lnSpc>
            </a:pPr>
            <a:endParaRPr lang="en-CA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stimulation, memory subsets T</a:t>
            </a:r>
            <a:r>
              <a:rPr lang="en-CA" sz="1400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CA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T</a:t>
            </a:r>
            <a:r>
              <a:rPr lang="en-CA" sz="1400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CA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display an increased capacity to initiate HIV transcription compared to Naive, whereas T</a:t>
            </a:r>
            <a:r>
              <a:rPr lang="en-CA" sz="1400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CA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</a:t>
            </a:r>
            <a:r>
              <a:rPr lang="en-CA" sz="1400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CA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displayed an increased capacity to   elongated HIV transcription  compared to Naive,. </a:t>
            </a:r>
          </a:p>
          <a:p>
            <a:pPr algn="ctr"/>
            <a:endParaRPr lang="en-CA" sz="14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7562C5-A543-4D99-9ED8-13B376F77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2" y="515872"/>
            <a:ext cx="3732393" cy="2627776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C10DB31-98B4-4C46-9180-FA4CDC066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229516"/>
              </p:ext>
            </p:extLst>
          </p:nvPr>
        </p:nvGraphicFramePr>
        <p:xfrm>
          <a:off x="448636" y="3429000"/>
          <a:ext cx="3171894" cy="263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Prism 6" r:id="rId4" imgW="2957795" imgH="2456251" progId="Prism6.Document">
                  <p:embed/>
                </p:oleObj>
              </mc:Choice>
              <mc:Fallback>
                <p:oleObj name="Prism 6" r:id="rId4" imgW="2957795" imgH="2456251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636" y="3429000"/>
                        <a:ext cx="3171894" cy="2633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8F0518F-124E-4518-A823-F2D95F273447}"/>
              </a:ext>
            </a:extLst>
          </p:cNvPr>
          <p:cNvSpPr txBox="1"/>
          <p:nvPr/>
        </p:nvSpPr>
        <p:spPr>
          <a:xfrm>
            <a:off x="1046899" y="3244334"/>
            <a:ext cx="294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1F25AC-4F4F-424E-8C0C-B0F57E8C4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1580" y="3429000"/>
            <a:ext cx="2656474" cy="244687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B606C18-D703-490E-BBD2-E05CD706159B}"/>
              </a:ext>
            </a:extLst>
          </p:cNvPr>
          <p:cNvSpPr txBox="1"/>
          <p:nvPr/>
        </p:nvSpPr>
        <p:spPr>
          <a:xfrm>
            <a:off x="4000249" y="3088781"/>
            <a:ext cx="294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3BFC35A-481B-484B-BA54-19C9AC6FB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949161"/>
              </p:ext>
            </p:extLst>
          </p:nvPr>
        </p:nvGraphicFramePr>
        <p:xfrm>
          <a:off x="6308983" y="3470674"/>
          <a:ext cx="298450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Prism 6" r:id="rId7" imgW="2985165" imgH="2456251" progId="Prism6.Document">
                  <p:embed/>
                </p:oleObj>
              </mc:Choice>
              <mc:Fallback>
                <p:oleObj name="Prism 6" r:id="rId7" imgW="2985165" imgH="2456251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8983" y="3470674"/>
                        <a:ext cx="2984500" cy="245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94CEDE75-94FA-49E9-B56C-180815091FD3}"/>
              </a:ext>
            </a:extLst>
          </p:cNvPr>
          <p:cNvSpPr txBox="1"/>
          <p:nvPr/>
        </p:nvSpPr>
        <p:spPr>
          <a:xfrm>
            <a:off x="6928919" y="3101342"/>
            <a:ext cx="294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09F02F9-1B58-43CE-9C88-266542E82C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3483" y="3512980"/>
            <a:ext cx="2989723" cy="246592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52546D1-37FA-45D8-B2FD-7D9F574CA24D}"/>
              </a:ext>
            </a:extLst>
          </p:cNvPr>
          <p:cNvSpPr txBox="1"/>
          <p:nvPr/>
        </p:nvSpPr>
        <p:spPr>
          <a:xfrm>
            <a:off x="9445664" y="3143648"/>
            <a:ext cx="294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3D0A67-5E61-431D-8CA2-DF9FE84B1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3704" y="645479"/>
            <a:ext cx="3970429" cy="25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4AD14D-43DA-4F6E-B73C-F175E619E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82" y="503333"/>
            <a:ext cx="3461183" cy="343517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DE30FC5-BC03-4FFA-BBB5-291C4F4FB38F}"/>
              </a:ext>
            </a:extLst>
          </p:cNvPr>
          <p:cNvSpPr txBox="1"/>
          <p:nvPr/>
        </p:nvSpPr>
        <p:spPr>
          <a:xfrm>
            <a:off x="3104797" y="134001"/>
            <a:ext cx="294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6766932-A183-48E9-A04E-9DCFB2232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901197"/>
              </p:ext>
            </p:extLst>
          </p:nvPr>
        </p:nvGraphicFramePr>
        <p:xfrm>
          <a:off x="-123581" y="710654"/>
          <a:ext cx="3268123" cy="318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Prism 6" r:id="rId4" imgW="2518429" imgH="2456251" progId="Prism6.Document">
                  <p:embed/>
                </p:oleObj>
              </mc:Choice>
              <mc:Fallback>
                <p:oleObj name="Prism 6" r:id="rId4" imgW="2518429" imgH="2456251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23581" y="710654"/>
                        <a:ext cx="3268123" cy="318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112EA47-14BA-4ED0-9B1A-C5AE7BA5C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788" y="428784"/>
            <a:ext cx="3629672" cy="36024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48787B2-52DC-4F5D-8A4D-84B7AA5970BD}"/>
              </a:ext>
            </a:extLst>
          </p:cNvPr>
          <p:cNvSpPr txBox="1"/>
          <p:nvPr/>
        </p:nvSpPr>
        <p:spPr>
          <a:xfrm>
            <a:off x="6076128" y="134001"/>
            <a:ext cx="294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E28BAB1-4C30-4D68-81B8-8322ED86F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728596"/>
              </p:ext>
            </p:extLst>
          </p:nvPr>
        </p:nvGraphicFramePr>
        <p:xfrm>
          <a:off x="8878971" y="643216"/>
          <a:ext cx="3347681" cy="332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Prism 6" r:id="rId7" imgW="2546160" imgH="2527921" progId="Prism6.Document">
                  <p:embed/>
                </p:oleObj>
              </mc:Choice>
              <mc:Fallback>
                <p:oleObj name="Prism 6" r:id="rId7" imgW="2546160" imgH="2527921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78971" y="643216"/>
                        <a:ext cx="3347681" cy="332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C3EBEDE-B1B3-4D97-A076-D0EB5BD05C22}"/>
              </a:ext>
            </a:extLst>
          </p:cNvPr>
          <p:cNvSpPr txBox="1"/>
          <p:nvPr/>
        </p:nvSpPr>
        <p:spPr>
          <a:xfrm>
            <a:off x="9319142" y="209214"/>
            <a:ext cx="294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C68624-26C6-49BF-BB46-DCFCAA84B530}"/>
              </a:ext>
            </a:extLst>
          </p:cNvPr>
          <p:cNvSpPr txBox="1"/>
          <p:nvPr/>
        </p:nvSpPr>
        <p:spPr>
          <a:xfrm>
            <a:off x="200174" y="304048"/>
            <a:ext cx="294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</a:p>
        </p:txBody>
      </p:sp>
    </p:spTree>
    <p:extLst>
      <p:ext uri="{BB962C8B-B14F-4D97-AF65-F5344CB8AC3E}">
        <p14:creationId xmlns:p14="http://schemas.microsoft.com/office/powerpoint/2010/main" val="301945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4127</TotalTime>
  <Words>598</Words>
  <Application>Microsoft Office PowerPoint</Application>
  <PresentationFormat>Panorámica</PresentationFormat>
  <Paragraphs>78</Paragraphs>
  <Slides>6</Slides>
  <Notes>0</Notes>
  <HiddenSlides>3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Prism 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 Ruiz</dc:creator>
  <cp:lastModifiedBy>Julia Ruiz</cp:lastModifiedBy>
  <cp:revision>133</cp:revision>
  <dcterms:created xsi:type="dcterms:W3CDTF">2019-07-15T15:47:22Z</dcterms:created>
  <dcterms:modified xsi:type="dcterms:W3CDTF">2019-07-22T10:32:51Z</dcterms:modified>
</cp:coreProperties>
</file>